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73" r:id="rId5"/>
    <p:sldId id="267" r:id="rId6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45CFF"/>
    <a:srgbClr val="219208"/>
    <a:srgbClr val="03F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/>
    <p:restoredTop sz="96405"/>
  </p:normalViewPr>
  <p:slideViewPr>
    <p:cSldViewPr snapToGrid="0">
      <p:cViewPr varScale="1">
        <p:scale>
          <a:sx n="111" d="100"/>
          <a:sy n="111" d="100"/>
        </p:scale>
        <p:origin x="90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E4977395-A8A8-4B72-A004-7F11D325CDCD}" type="datetimeFigureOut">
              <a:rPr lang="en-PH" smtClean="0"/>
              <a:t>23/02/2023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A7AC6F27-BD19-4DE0-A30D-CAEB2E2F8D4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25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B126F3B-8B4B-8742-A994-261550E68E27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F6A2BC94-35AF-6047-A598-93FC7E7D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spcFirstLastPara="1" wrap="square" lIns="96600" tIns="48287" rIns="96600" bIns="48287" anchor="t" anchorCtr="0">
            <a:noAutofit/>
          </a:bodyPr>
          <a:lstStyle/>
          <a:p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2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spcFirstLastPara="1" wrap="square" lIns="96600" tIns="48287" rIns="96600" bIns="48287" anchor="t" anchorCtr="0">
            <a:noAutofit/>
          </a:bodyPr>
          <a:lstStyle/>
          <a:p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98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8126-8C5C-8DB2-3D3F-F6D1A90F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1D95F-59EC-7F49-F81F-95EDE10CF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3849-09A6-9DA6-9FB3-487DEC47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DF40-74EE-C84F-8E66-A339BA7D6356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B7DA-D7D5-BC7C-7425-99FDE38B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8D96-230C-B500-9472-81647568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7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5547-A9E1-4408-B6E0-66342EF0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A5B9E-69DD-939F-1FD9-BAB13AB47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FD4F-BEB4-EA01-114E-5AE6049B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FFF-DFFF-6545-959D-19B33CA4C3C4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D934-4815-AA87-DCAC-0785DC49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9342-0E1C-6111-374A-4B0E7679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BF0C7-00F9-AF15-53EA-8DB77EDC6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1D1D3-8CA0-EBAF-CD08-0772ADB3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DBE8-6EEE-F9BA-07D4-26BA76D7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4263-4941-4E42-BD0D-E0518AE38453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0C24-7C02-21CA-4A31-55272C5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B8BD-D0B0-0995-8CD8-1493939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2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8FD762-4F8B-9C92-0ABE-504CD0B9EB8C}"/>
              </a:ext>
            </a:extLst>
          </p:cNvPr>
          <p:cNvSpPr txBox="1"/>
          <p:nvPr userDrawn="1"/>
        </p:nvSpPr>
        <p:spPr>
          <a:xfrm>
            <a:off x="11301487" y="6621106"/>
            <a:ext cx="89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Page </a:t>
            </a:r>
            <a:fld id="{DE9CC844-4EA2-6447-A79F-1E69FB039E32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7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9EE5-29EC-718B-E2A7-23DEF287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3207-A0F4-98C8-73A7-477F6CA1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8A23-DF39-E224-4CC4-F159B909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66DE-8EDE-8441-83E8-0BC8F7EACFFF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B76B-276A-223D-1CE6-8C56EAAE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8394-E953-27F5-8C7D-CE0EB0F7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DBD6-F7BB-0AFC-CA6D-D9E41678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CFE8-8399-3E96-2A6E-A6E9A35D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7819-48FB-6765-43D8-26F5713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D562-45F8-6043-8BF7-B56C6D29A8A7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6C971-9022-2E6E-3689-A9809604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A029-84E8-53E7-4CE1-D4EFCE28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8DC5-2EDD-B1A4-E367-0DAA1CE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44CC-B1AF-BB32-1375-7BEBB7473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71C8A-9F00-FB60-1DBC-0541AE06A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EAF4-4E5B-5DD9-D9E4-F2668B70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566A-DDF5-0647-8AA2-F7CAA602BB2C}" type="datetime1">
              <a:rPr lang="en-PH" smtClean="0"/>
              <a:t>23/02/2023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2C54-9026-3C4B-6637-1F061EE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B77C0-EED4-196D-D7B8-FA7E90F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2894-B573-C6E0-1F47-1009BA12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A2489-A494-E286-32EC-D353B905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4DE07-6408-F219-FCDF-95CE61E08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B04DD-4511-DC24-2E52-736A2C16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67421-4863-0ABB-8747-41CDF115E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2A095-93AA-3AC2-38E5-25A139D6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D1C7-7D83-7A42-99B7-FF2EA0A3AADE}" type="datetime1">
              <a:rPr lang="en-PH" smtClean="0"/>
              <a:t>23/02/2023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A069D-49F9-BC71-9693-0B690443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7AF55-DF43-4A6F-77C9-54E48E6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788F-99C8-EC75-B431-A7BAB3CB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CAB82-6953-4A6C-CAAB-6C8E9338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ADBB-6522-754C-BC96-0721CF0556DD}" type="datetime1">
              <a:rPr lang="en-PH" smtClean="0"/>
              <a:t>23/02/2023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5DB89-B9FE-A513-CA8C-CB12305B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70663-0B2E-4BEF-6532-C1243118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83ED2-12B1-7A69-75EA-9227FFA5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4DC5-1993-C14E-B2D4-F50A5BB6FBF5}" type="datetime1">
              <a:rPr lang="en-PH" smtClean="0"/>
              <a:t>23/02/2023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010D4-8B0A-2C5F-83C9-BCEA526B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F91E-DF17-6C92-65A6-35C3B30A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D80-96A0-2511-2B26-7E51224A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CCB70-0F6A-FD31-6900-46CDFB036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73CA-1FB5-308E-20EB-1366D863C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7D09F-A7FC-3255-7F6E-9BBD5CC9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4696-4D95-F248-9542-5DA676ADC881}" type="datetime1">
              <a:rPr lang="en-PH" smtClean="0"/>
              <a:t>23/02/2023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C1189-F32E-A86D-5D20-EB03F8DC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75958-F3C9-EE56-446D-23A4C6FA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4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EDA7-C14E-F8CE-0A2F-33BB7384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55F16-08E6-01B1-CAA0-F3B852F08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35989-5682-B421-C4DE-CD6BEF20D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55DEC-D7D3-4EE0-7E15-985376A9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0701-19F7-9A4A-B61B-DAF1B6C64948}" type="datetime1">
              <a:rPr lang="en-PH" smtClean="0"/>
              <a:t>23/02/2023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6667-A899-124E-1571-E3A75F99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8F73D-4F30-70BD-5334-F63BB921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20B00-E19A-094F-093D-DAB9DA26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8C051-472C-9DD7-FEDE-03980F7A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374C-24F3-1B7D-7F74-C16A0D93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44BB-85A7-B441-A159-0E44BDEF43EF}" type="datetime1">
              <a:rPr lang="en-PH" smtClean="0"/>
              <a:t>23/02/2023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35CF8-9C8C-8673-DD30-DE5973EA7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670C-BDE7-7A7D-F0A7-7D8C60315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069BF-BE81-074A-B76F-A2D75AA6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EB647-661F-677D-B610-3B00CB90E752}"/>
              </a:ext>
            </a:extLst>
          </p:cNvPr>
          <p:cNvSpPr txBox="1"/>
          <p:nvPr/>
        </p:nvSpPr>
        <p:spPr>
          <a:xfrm>
            <a:off x="-33765" y="2806074"/>
            <a:ext cx="917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Recommending Approval of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Disbursement Vouchers</a:t>
            </a:r>
          </a:p>
        </p:txBody>
      </p:sp>
      <p:pic>
        <p:nvPicPr>
          <p:cNvPr id="6" name="Picture 5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A59A3657-D6C8-21DD-6BA1-9A3D7312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0067" y="-296852"/>
            <a:ext cx="3211933" cy="1044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FA108-2221-B490-105D-9308A835A7C0}"/>
              </a:ext>
            </a:extLst>
          </p:cNvPr>
          <p:cNvSpPr txBox="1"/>
          <p:nvPr/>
        </p:nvSpPr>
        <p:spPr>
          <a:xfrm>
            <a:off x="9298721" y="103270"/>
            <a:ext cx="289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Work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8C51D-724A-F18D-6FA5-15F7E6E01A12}"/>
              </a:ext>
            </a:extLst>
          </p:cNvPr>
          <p:cNvSpPr txBox="1"/>
          <p:nvPr/>
        </p:nvSpPr>
        <p:spPr>
          <a:xfrm>
            <a:off x="125260" y="4378036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Code: ZCMC-WI-FIN-02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25E87-53FF-51CA-818B-501615B719C8}"/>
              </a:ext>
            </a:extLst>
          </p:cNvPr>
          <p:cNvSpPr txBox="1"/>
          <p:nvPr/>
        </p:nvSpPr>
        <p:spPr>
          <a:xfrm>
            <a:off x="125260" y="4747368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Revision No.:    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AC927-14D1-1594-935A-A5B27C625EB2}"/>
              </a:ext>
            </a:extLst>
          </p:cNvPr>
          <p:cNvSpPr txBox="1"/>
          <p:nvPr/>
        </p:nvSpPr>
        <p:spPr>
          <a:xfrm>
            <a:off x="125260" y="5116700"/>
            <a:ext cx="5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Date Effective: February 15, 2023</a:t>
            </a:r>
          </a:p>
        </p:txBody>
      </p:sp>
    </p:spTree>
    <p:extLst>
      <p:ext uri="{BB962C8B-B14F-4D97-AF65-F5344CB8AC3E}">
        <p14:creationId xmlns:p14="http://schemas.microsoft.com/office/powerpoint/2010/main" val="139307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31;p2">
            <a:extLst>
              <a:ext uri="{FF2B5EF4-FFF2-40B4-BE49-F238E27FC236}">
                <a16:creationId xmlns:a16="http://schemas.microsoft.com/office/drawing/2014/main" id="{05ED05E2-9DE1-7ED9-8AA4-736EB1E8E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891126"/>
              </p:ext>
            </p:extLst>
          </p:nvPr>
        </p:nvGraphicFramePr>
        <p:xfrm>
          <a:off x="223537" y="880805"/>
          <a:ext cx="11744925" cy="3418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General Information</a:t>
                      </a:r>
                      <a:endParaRPr sz="2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9108">
                        <a:alpha val="5124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A. Objectives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9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To set the</a:t>
                      </a:r>
                      <a:r>
                        <a:rPr lang="en-US" sz="2000" baseline="0" dirty="0">
                          <a:latin typeface="Century Gothic" panose="020B0502020202020204" pitchFamily="34" charset="0"/>
                        </a:rPr>
                        <a:t> guidelines for Incoming and Outgoing of Disbursement Vouchers for payment.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B. Terms/Definitions/Acronyms: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>
                        <a:alpha val="642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DV-</a:t>
                      </a:r>
                      <a:r>
                        <a:rPr lang="en-US" sz="2000" baseline="0" dirty="0">
                          <a:latin typeface="Century Gothic" panose="020B0502020202020204" pitchFamily="34" charset="0"/>
                        </a:rPr>
                        <a:t> Disbursement Voucher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C. Scope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6353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31848"/>
                  </a:ext>
                </a:extLst>
              </a:tr>
              <a:tr h="7498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Century Gothic" panose="020B0502020202020204" pitchFamily="34" charset="0"/>
                        </a:rPr>
                        <a:t>The procedure starts with the receipt of the Disbursement Voucher with the attached documents</a:t>
                      </a:r>
                      <a:r>
                        <a:rPr lang="en-US" sz="2000" baseline="0" dirty="0">
                          <a:latin typeface="Century Gothic" panose="020B0502020202020204" pitchFamily="34" charset="0"/>
                        </a:rPr>
                        <a:t> and ends up with forwarding the Disbursement Vouchers to the Office of the Medical Center Chief.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4358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97A673-11BA-8D3B-44CB-ED62F37E0766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Manual Input 10">
            <a:extLst>
              <a:ext uri="{FF2B5EF4-FFF2-40B4-BE49-F238E27FC236}">
                <a16:creationId xmlns:a16="http://schemas.microsoft.com/office/drawing/2014/main" id="{9B42DA51-47EF-C164-2AB0-2E5061B16C8D}"/>
              </a:ext>
            </a:extLst>
          </p:cNvPr>
          <p:cNvSpPr/>
          <p:nvPr/>
        </p:nvSpPr>
        <p:spPr>
          <a:xfrm rot="16200000" flipH="1" flipV="1">
            <a:off x="1783260" y="-1772834"/>
            <a:ext cx="485186" cy="4051706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28B27512-0ED2-C9F3-5A76-9F68F29F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21672" y="-269143"/>
            <a:ext cx="6226443" cy="1044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47466-7541-DD35-97DF-5C3E6109715A}"/>
              </a:ext>
            </a:extLst>
          </p:cNvPr>
          <p:cNvSpPr txBox="1"/>
          <p:nvPr/>
        </p:nvSpPr>
        <p:spPr>
          <a:xfrm>
            <a:off x="6333687" y="144834"/>
            <a:ext cx="58144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latin typeface="Century Gothic" panose="020B0502020202020204" pitchFamily="34" charset="0"/>
              </a:rPr>
              <a:t>Work Instruction: Recommending Approval of Disbursement Vouchers</a:t>
            </a:r>
          </a:p>
        </p:txBody>
      </p:sp>
      <p:sp>
        <p:nvSpPr>
          <p:cNvPr id="14" name="Manual Input 6">
            <a:extLst>
              <a:ext uri="{FF2B5EF4-FFF2-40B4-BE49-F238E27FC236}">
                <a16:creationId xmlns:a16="http://schemas.microsoft.com/office/drawing/2014/main" id="{5BEC5717-CAFB-E5DF-C191-CEA36EB1B0D1}"/>
              </a:ext>
            </a:extLst>
          </p:cNvPr>
          <p:cNvSpPr/>
          <p:nvPr/>
        </p:nvSpPr>
        <p:spPr>
          <a:xfrm rot="16200000" flipH="1" flipV="1">
            <a:off x="1834540" y="-1798866"/>
            <a:ext cx="374441" cy="40517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D7911-0B4D-6101-338A-CE64F3107444}"/>
              </a:ext>
            </a:extLst>
          </p:cNvPr>
          <p:cNvSpPr txBox="1"/>
          <p:nvPr/>
        </p:nvSpPr>
        <p:spPr>
          <a:xfrm>
            <a:off x="43489" y="14514"/>
            <a:ext cx="36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523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7;p5">
            <a:extLst>
              <a:ext uri="{FF2B5EF4-FFF2-40B4-BE49-F238E27FC236}">
                <a16:creationId xmlns:a16="http://schemas.microsoft.com/office/drawing/2014/main" id="{5254BE9C-13A1-D7F8-F061-78840A836CAF}"/>
              </a:ext>
            </a:extLst>
          </p:cNvPr>
          <p:cNvSpPr/>
          <p:nvPr/>
        </p:nvSpPr>
        <p:spPr>
          <a:xfrm flipH="1">
            <a:off x="122419" y="1367052"/>
            <a:ext cx="8027668" cy="4490646"/>
          </a:xfrm>
          <a:prstGeom prst="snip1Rect">
            <a:avLst>
              <a:gd name="adj" fmla="val 10235"/>
            </a:avLst>
          </a:prstGeom>
          <a:solidFill>
            <a:schemeClr val="bg1">
              <a:alpha val="96807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Administrative Staff / Records Management Staff shall 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receive Disbursement Voucher from Accounting Section.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 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</a:rPr>
              <a:t>if the Disbursement Voucher is duly signed by Accountant, otherwise, return for appropriate action.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</a:rPr>
              <a:t>in the Disbursement Voucher details in the Disbursement Voucher Logbook.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</a:rPr>
              <a:t>Endorse the DV to the Financial &amp; Management Officer II to recommend approval of payment.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effectLst/>
                <a:latin typeface="Century Gothic"/>
                <a:ea typeface="Calibri" panose="020F0502020204030204" pitchFamily="34" charset="0"/>
                <a:sym typeface="Century Gothic"/>
              </a:rPr>
              <a:t>F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orward the signed document to the Office of the Medical Center Chief.</a:t>
            </a:r>
            <a:endParaRPr lang="en-PH" sz="1800" dirty="0"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grpSp>
        <p:nvGrpSpPr>
          <p:cNvPr id="4" name="Google Shape;91;p5">
            <a:extLst>
              <a:ext uri="{FF2B5EF4-FFF2-40B4-BE49-F238E27FC236}">
                <a16:creationId xmlns:a16="http://schemas.microsoft.com/office/drawing/2014/main" id="{2BF4E2B6-61F5-9CCF-A67B-0CD7E5569AF4}"/>
              </a:ext>
            </a:extLst>
          </p:cNvPr>
          <p:cNvGrpSpPr/>
          <p:nvPr/>
        </p:nvGrpSpPr>
        <p:grpSpPr>
          <a:xfrm>
            <a:off x="43489" y="576974"/>
            <a:ext cx="4868562" cy="826417"/>
            <a:chOff x="191764" y="832036"/>
            <a:chExt cx="4868562" cy="826417"/>
          </a:xfrm>
        </p:grpSpPr>
        <p:grpSp>
          <p:nvGrpSpPr>
            <p:cNvPr id="5" name="Google Shape;92;p5">
              <a:extLst>
                <a:ext uri="{FF2B5EF4-FFF2-40B4-BE49-F238E27FC236}">
                  <a16:creationId xmlns:a16="http://schemas.microsoft.com/office/drawing/2014/main" id="{8D6BB439-2A36-2F32-DEEA-B45C7EBF2C88}"/>
                </a:ext>
              </a:extLst>
            </p:cNvPr>
            <p:cNvGrpSpPr/>
            <p:nvPr/>
          </p:nvGrpSpPr>
          <p:grpSpPr>
            <a:xfrm>
              <a:off x="191764" y="1030448"/>
              <a:ext cx="4868562" cy="628005"/>
              <a:chOff x="267361" y="1030448"/>
              <a:chExt cx="4868562" cy="628005"/>
            </a:xfrm>
          </p:grpSpPr>
          <p:sp>
            <p:nvSpPr>
              <p:cNvPr id="7" name="Google Shape;93;p5">
                <a:extLst>
                  <a:ext uri="{FF2B5EF4-FFF2-40B4-BE49-F238E27FC236}">
                    <a16:creationId xmlns:a16="http://schemas.microsoft.com/office/drawing/2014/main" id="{EDEBDD2F-7D6E-F688-11E4-E6387C8FBF98}"/>
                  </a:ext>
                </a:extLst>
              </p:cNvPr>
              <p:cNvSpPr/>
              <p:nvPr/>
            </p:nvSpPr>
            <p:spPr>
              <a:xfrm>
                <a:off x="547031" y="1200849"/>
                <a:ext cx="4588892" cy="26161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00B0F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      Administrative Staff / Records Management Staff</a:t>
                </a:r>
                <a:endParaRPr sz="1200" dirty="0"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  <p:pic>
            <p:nvPicPr>
              <p:cNvPr id="8" name="Google Shape;94;p5" descr="people icon ไอคอนคน Free vector เวกเตอร์ฟรี - Free Vectors - PICTHAI.COM ,  Download free images , free photo , free picture , free … in 2021 | People  icon, Icon, Free icons">
                <a:extLst>
                  <a:ext uri="{FF2B5EF4-FFF2-40B4-BE49-F238E27FC236}">
                    <a16:creationId xmlns:a16="http://schemas.microsoft.com/office/drawing/2014/main" id="{B1B51BD8-1B2D-A6CE-EA81-F52C404DD95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7361" y="1030448"/>
                <a:ext cx="628005" cy="628005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6" name="Google Shape;95;p5">
              <a:extLst>
                <a:ext uri="{FF2B5EF4-FFF2-40B4-BE49-F238E27FC236}">
                  <a16:creationId xmlns:a16="http://schemas.microsoft.com/office/drawing/2014/main" id="{BB6C558C-9445-555A-B6B5-7D9AC53035DD}"/>
                </a:ext>
              </a:extLst>
            </p:cNvPr>
            <p:cNvSpPr txBox="1"/>
            <p:nvPr/>
          </p:nvSpPr>
          <p:spPr>
            <a:xfrm>
              <a:off x="815357" y="832036"/>
              <a:ext cx="3094892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Responsibility and Authorities</a:t>
              </a:r>
              <a:endParaRPr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8792B7A6-140A-C851-3756-6043E0E6A220}"/>
              </a:ext>
            </a:extLst>
          </p:cNvPr>
          <p:cNvSpPr/>
          <p:nvPr/>
        </p:nvSpPr>
        <p:spPr>
          <a:xfrm rot="16200000" flipH="1" flipV="1">
            <a:off x="2259649" y="-2249224"/>
            <a:ext cx="485186" cy="5004485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DEBCB589-8E15-75F6-AEAB-8D47675C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22" name="Manual Input 6">
            <a:extLst>
              <a:ext uri="{FF2B5EF4-FFF2-40B4-BE49-F238E27FC236}">
                <a16:creationId xmlns:a16="http://schemas.microsoft.com/office/drawing/2014/main" id="{0C65321D-84C1-781F-9055-3395E220AF42}"/>
              </a:ext>
            </a:extLst>
          </p:cNvPr>
          <p:cNvSpPr/>
          <p:nvPr/>
        </p:nvSpPr>
        <p:spPr>
          <a:xfrm rot="16200000" flipH="1" flipV="1">
            <a:off x="2312975" y="-2277302"/>
            <a:ext cx="374441" cy="50085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F458C-9D5F-1243-EE7B-C23767F2968F}"/>
              </a:ext>
            </a:extLst>
          </p:cNvPr>
          <p:cNvSpPr txBox="1"/>
          <p:nvPr/>
        </p:nvSpPr>
        <p:spPr>
          <a:xfrm>
            <a:off x="43489" y="14514"/>
            <a:ext cx="38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D. Instructions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B2979-977F-B396-E704-D9D5BBB2A79F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40" y="1076592"/>
            <a:ext cx="3709850" cy="480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92C172-4AD1-957C-20F3-1B720D4CDD02}"/>
              </a:ext>
            </a:extLst>
          </p:cNvPr>
          <p:cNvSpPr txBox="1"/>
          <p:nvPr/>
        </p:nvSpPr>
        <p:spPr>
          <a:xfrm>
            <a:off x="6333687" y="144834"/>
            <a:ext cx="58144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latin typeface="Century Gothic" panose="020B0502020202020204" pitchFamily="34" charset="0"/>
              </a:rPr>
              <a:t>Work Instruction: Recommending Approval of Disbursement Vouchers</a:t>
            </a:r>
          </a:p>
        </p:txBody>
      </p:sp>
    </p:spTree>
    <p:extLst>
      <p:ext uri="{BB962C8B-B14F-4D97-AF65-F5344CB8AC3E}">
        <p14:creationId xmlns:p14="http://schemas.microsoft.com/office/powerpoint/2010/main" val="303026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nual Input 8">
            <a:extLst>
              <a:ext uri="{FF2B5EF4-FFF2-40B4-BE49-F238E27FC236}">
                <a16:creationId xmlns:a16="http://schemas.microsoft.com/office/drawing/2014/main" id="{B50304E6-D27A-A534-91F0-285B2082B0CC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5601DB4B-34DC-18BD-ED57-8D55AD33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2" name="Manual Input 6">
            <a:extLst>
              <a:ext uri="{FF2B5EF4-FFF2-40B4-BE49-F238E27FC236}">
                <a16:creationId xmlns:a16="http://schemas.microsoft.com/office/drawing/2014/main" id="{8C67971C-BED1-5783-CBF2-E33AA0D1CA2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AF684-B020-7118-01F5-196F8C749CB4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E. Reference Documented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D4815-3AD0-7F15-82AF-58D1F36C576D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B4E01E-799A-146F-3D19-1A2597FFE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05619"/>
              </p:ext>
            </p:extLst>
          </p:nvPr>
        </p:nvGraphicFramePr>
        <p:xfrm>
          <a:off x="372924" y="958921"/>
          <a:ext cx="11128382" cy="13716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128382">
                  <a:extLst>
                    <a:ext uri="{9D8B030D-6E8A-4147-A177-3AD203B41FA5}">
                      <a16:colId xmlns:a16="http://schemas.microsoft.com/office/drawing/2014/main" val="2101111140"/>
                    </a:ext>
                  </a:extLst>
                </a:gridCol>
              </a:tblGrid>
              <a:tr h="36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1. </a:t>
                      </a:r>
                      <a:r>
                        <a:rPr lang="en-US" dirty="0">
                          <a:latin typeface="Century Gothic" panose="020B0502020202020204" pitchFamily="34" charset="0"/>
                        </a:rPr>
                        <a:t>Government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Accounting Manual for National Government Agency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028907"/>
                  </a:ext>
                </a:extLst>
              </a:tr>
              <a:tr h="636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2. </a:t>
                      </a:r>
                      <a:r>
                        <a:rPr lang="en-US" b="0" dirty="0">
                          <a:latin typeface="Century Gothic" panose="020B0502020202020204" pitchFamily="34" charset="0"/>
                        </a:rPr>
                        <a:t>DOH</a:t>
                      </a:r>
                      <a:r>
                        <a:rPr lang="en-US" b="0" baseline="0" dirty="0">
                          <a:latin typeface="Century Gothic" panose="020B0502020202020204" pitchFamily="34" charset="0"/>
                        </a:rPr>
                        <a:t> Department Order No. 2015-0260- Authorized Signatories for Certain Transactions in the Department of Health</a:t>
                      </a:r>
                      <a:endParaRPr lang="en-US" b="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8419"/>
                  </a:ext>
                </a:extLst>
              </a:tr>
              <a:tr h="350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dirty="0">
                          <a:latin typeface="Century Gothic" panose="020B0502020202020204" pitchFamily="34" charset="0"/>
                        </a:rPr>
                        <a:t>3. Processing of Disbursement Vouchers (ZCMC-PR-FIN-01)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43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ADCCC4-8884-9FD3-4738-A7CC95E86C62}"/>
              </a:ext>
            </a:extLst>
          </p:cNvPr>
          <p:cNvSpPr txBox="1"/>
          <p:nvPr/>
        </p:nvSpPr>
        <p:spPr>
          <a:xfrm>
            <a:off x="6333687" y="144834"/>
            <a:ext cx="58144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latin typeface="Century Gothic" panose="020B0502020202020204" pitchFamily="34" charset="0"/>
              </a:rPr>
              <a:t>Work Instruction: Recommending Approval of Disbursement Vouchers</a:t>
            </a:r>
          </a:p>
        </p:txBody>
      </p:sp>
    </p:spTree>
    <p:extLst>
      <p:ext uri="{BB962C8B-B14F-4D97-AF65-F5344CB8AC3E}">
        <p14:creationId xmlns:p14="http://schemas.microsoft.com/office/powerpoint/2010/main" val="405777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223;p12">
            <a:extLst>
              <a:ext uri="{FF2B5EF4-FFF2-40B4-BE49-F238E27FC236}">
                <a16:creationId xmlns:a16="http://schemas.microsoft.com/office/drawing/2014/main" id="{0E493810-DE80-7235-0C87-9B546E6E0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5190"/>
              </p:ext>
            </p:extLst>
          </p:nvPr>
        </p:nvGraphicFramePr>
        <p:xfrm>
          <a:off x="369487" y="961680"/>
          <a:ext cx="11453025" cy="50516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Preparation, Review &amp; Approval</a:t>
                      </a:r>
                      <a:endParaRPr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Author/s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5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8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b="1" dirty="0">
                          <a:latin typeface="Century Gothic" panose="020B0502020202020204" pitchFamily="34" charset="0"/>
                        </a:rPr>
                        <a:t>MODESTO M. VINLUAN III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b="1" dirty="0">
                          <a:latin typeface="Century Gothic" panose="020B0502020202020204" pitchFamily="34" charset="0"/>
                        </a:rPr>
                        <a:t>HAZEL</a:t>
                      </a:r>
                      <a:r>
                        <a:rPr lang="en-US" b="1" baseline="0" dirty="0">
                          <a:latin typeface="Century Gothic" panose="020B0502020202020204" pitchFamily="34" charset="0"/>
                        </a:rPr>
                        <a:t> C. TORIBIO</a:t>
                      </a:r>
                      <a:endParaRPr lang="en-US" b="1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Reviewed By: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RICHARD</a:t>
                      </a:r>
                      <a:r>
                        <a:rPr lang="en-US" sz="1800" b="1" baseline="0" dirty="0">
                          <a:latin typeface="Century Gothic" panose="020B0502020202020204" pitchFamily="34" charset="0"/>
                        </a:rPr>
                        <a:t> FERDINAND B. BUCOY, MPA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Financial and Management Officer II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Approved By: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SHADRINA T. SARAPUDDIN, MD, MPH, FPCP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entury Gothic" panose="020B0502020202020204" pitchFamily="34" charset="0"/>
                        </a:rPr>
                        <a:t>PGQMS Chair</a:t>
                      </a:r>
                      <a:endParaRPr dirty="0">
                        <a:latin typeface="Century Gothic" panose="020B0502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Manual Input 8">
            <a:extLst>
              <a:ext uri="{FF2B5EF4-FFF2-40B4-BE49-F238E27FC236}">
                <a16:creationId xmlns:a16="http://schemas.microsoft.com/office/drawing/2014/main" id="{B50304E6-D27A-A534-91F0-285B2082B0CC}"/>
              </a:ext>
            </a:extLst>
          </p:cNvPr>
          <p:cNvSpPr/>
          <p:nvPr/>
        </p:nvSpPr>
        <p:spPr>
          <a:xfrm rot="16200000" flipH="1" flipV="1">
            <a:off x="2515121" y="-2504696"/>
            <a:ext cx="485186" cy="5515429"/>
          </a:xfrm>
          <a:prstGeom prst="flowChartManualInput">
            <a:avLst/>
          </a:prstGeom>
          <a:solidFill>
            <a:srgbClr val="03F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, display, screenshot&#10;&#10;Description automatically generated">
            <a:extLst>
              <a:ext uri="{FF2B5EF4-FFF2-40B4-BE49-F238E27FC236}">
                <a16:creationId xmlns:a16="http://schemas.microsoft.com/office/drawing/2014/main" id="{5601DB4B-34DC-18BD-ED57-8D55AD33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0621" y="-271902"/>
            <a:ext cx="6226443" cy="1044323"/>
          </a:xfrm>
          <a:prstGeom prst="rect">
            <a:avLst/>
          </a:prstGeom>
        </p:spPr>
      </p:pic>
      <p:sp>
        <p:nvSpPr>
          <p:cNvPr id="12" name="Manual Input 6">
            <a:extLst>
              <a:ext uri="{FF2B5EF4-FFF2-40B4-BE49-F238E27FC236}">
                <a16:creationId xmlns:a16="http://schemas.microsoft.com/office/drawing/2014/main" id="{8C67971C-BED1-5783-CBF2-E33AA0D1CA22}"/>
              </a:ext>
            </a:extLst>
          </p:cNvPr>
          <p:cNvSpPr/>
          <p:nvPr/>
        </p:nvSpPr>
        <p:spPr>
          <a:xfrm rot="16200000" flipH="1" flipV="1">
            <a:off x="2648108" y="-2612435"/>
            <a:ext cx="374441" cy="567884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69 w 10000"/>
              <a:gd name="connsiteY0" fmla="*/ 99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69 w 10000"/>
              <a:gd name="connsiteY4" fmla="*/ 9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569" y="99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90" y="6998"/>
                  <a:pt x="379" y="3995"/>
                  <a:pt x="569" y="993"/>
                </a:cubicBez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AF684-B020-7118-01F5-196F8C749CB4}"/>
              </a:ext>
            </a:extLst>
          </p:cNvPr>
          <p:cNvSpPr txBox="1"/>
          <p:nvPr/>
        </p:nvSpPr>
        <p:spPr>
          <a:xfrm>
            <a:off x="-35214" y="10425"/>
            <a:ext cx="56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F. Preparation, Review &amp; Approval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D4815-3AD0-7F15-82AF-58D1F36C576D}"/>
              </a:ext>
            </a:extLst>
          </p:cNvPr>
          <p:cNvSpPr txBox="1"/>
          <p:nvPr/>
        </p:nvSpPr>
        <p:spPr>
          <a:xfrm>
            <a:off x="-58056" y="64886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fld id="{6E42AF0D-C697-4B49-99AD-73EF6C24152D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6056-2691-FDCC-CFB6-CA2C3BCADC98}"/>
              </a:ext>
            </a:extLst>
          </p:cNvPr>
          <p:cNvSpPr txBox="1"/>
          <p:nvPr/>
        </p:nvSpPr>
        <p:spPr>
          <a:xfrm>
            <a:off x="6333687" y="144834"/>
            <a:ext cx="58144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latin typeface="Century Gothic" panose="020B0502020202020204" pitchFamily="34" charset="0"/>
              </a:rPr>
              <a:t>Work Instruction: Recommending Approval of Disbursement Vouchers</a:t>
            </a:r>
          </a:p>
        </p:txBody>
      </p:sp>
    </p:spTree>
    <p:extLst>
      <p:ext uri="{BB962C8B-B14F-4D97-AF65-F5344CB8AC3E}">
        <p14:creationId xmlns:p14="http://schemas.microsoft.com/office/powerpoint/2010/main" val="241800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311</Words>
  <Application>Microsoft Office PowerPoint</Application>
  <PresentationFormat>Widescreen</PresentationFormat>
  <Paragraphs>51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Lovely Joy Dela Cruz</cp:lastModifiedBy>
  <cp:revision>33</cp:revision>
  <cp:lastPrinted>2023-01-26T08:24:00Z</cp:lastPrinted>
  <dcterms:created xsi:type="dcterms:W3CDTF">2022-12-04T23:08:25Z</dcterms:created>
  <dcterms:modified xsi:type="dcterms:W3CDTF">2023-02-23T05:34:16Z</dcterms:modified>
</cp:coreProperties>
</file>